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562" r:id="rId4"/>
    <p:sldId id="567" r:id="rId5"/>
    <p:sldId id="564" r:id="rId6"/>
    <p:sldId id="565" r:id="rId7"/>
    <p:sldId id="563" r:id="rId8"/>
    <p:sldId id="566" r:id="rId9"/>
    <p:sldId id="568" r:id="rId10"/>
    <p:sldId id="569" r:id="rId11"/>
    <p:sldId id="571" r:id="rId12"/>
    <p:sldId id="570" r:id="rId13"/>
    <p:sldId id="573" r:id="rId14"/>
    <p:sldId id="572" r:id="rId15"/>
    <p:sldId id="574" r:id="rId16"/>
    <p:sldId id="578" r:id="rId17"/>
    <p:sldId id="579" r:id="rId18"/>
    <p:sldId id="577" r:id="rId19"/>
    <p:sldId id="580" r:id="rId20"/>
    <p:sldId id="581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909102-7380-4956-B68C-4564BBFC63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B6B3B7-00A6-4AA6-94E4-3AB451AF77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760F3-ABBB-4235-B8AC-7BD6C5330C1A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105983-29D8-460F-8DF2-4BDC53F421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0959BD-B480-49C7-B787-EA8CBA5768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8B4CE-835F-4F2D-8218-2C361EE54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945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75A0-0D21-4920-96BA-E0CB4BABE6A4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A5789-188A-483A-AECE-A44CB92E9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008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05F94-35D9-42E0-8E25-F371DDA3B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F58605-20F6-40CC-AF70-0616DE45D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F62863-EE1A-4A5E-BCD1-E19CAF85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821-5DEB-4569-A657-7DDD7E43ADC3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59B0C-7AA7-4997-AE0A-7C309490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BBA2E7-8A09-48F1-9AB8-61A1DD01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5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7D6DB-8A6E-466C-ADBB-7095D548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9665E9-BA20-4436-859A-39405EF2D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BB2178-BC1F-4E45-939D-E64B31F7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017C-0C8E-40DB-8B37-3C69368EA9DF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1F6367-A054-471C-8BD5-EDD1018A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6928C1-01EC-4713-BBBB-5FB69DCE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40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3FDC0B-A6CA-454C-B14E-20FF03D2B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2081D3-E803-4279-A80C-6488FFBE5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5C1CDA-CB9A-415D-8191-FB61D064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CCC3-0FF5-4D8C-B571-488B0DB1B8E9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A0E55C-B3E9-4872-9C81-A7C9B51E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A1480-4447-4750-80B4-A36D3B35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8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4C2B3-EA62-4FC5-8E88-51EABB52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838E8D-64D3-4A30-8750-A72CFEC64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F9A64A-F83C-4403-A882-80FDD21E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7E75-F547-4CE4-96E1-662C487CBCBC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C7D09-CA03-435C-BAFD-F5AD74AD4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1991ED-8DB7-41AC-B0D4-45EB7F31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B6B7DF-D44B-47C1-9F00-06E37250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F2EBF0-7D49-48D9-9F8E-A9D1ECEE0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975DE3-6F12-418F-B041-FE2BE2CB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9FC-2908-4E06-82DC-1A375CDA6228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F2E09F-D461-46D5-9A8B-FF1E1C882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49C6E-953B-4E0B-ADC9-562D8400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53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13D4BF-B8EB-4EBA-A8E8-67E8C7EF8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31F9E7-4DAA-41AA-85A2-15E33C7605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A30767-388B-4827-9039-C3890CBAD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2A9F61-53E0-4AD0-84DA-B7CF6E81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CC6F-73C1-4A9B-B007-88D1DA8DE65E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07AB57-CADA-4158-B0B0-E107A829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A58C5D-0612-4954-AF42-9B1210F69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89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F706C-6137-4B08-A8ED-6F16458A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7208D6-2FC2-44F8-9818-A62A7C723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BF984-1F88-4593-A908-E121A1D40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B4B575-3755-4E97-B283-92343FA5E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8CC74CD-71B4-4BA7-9807-833522BF7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A35D6E-4B68-45D0-8A7B-0FEF88B72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AA15-46D5-4555-9D73-286947DBBA1D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50CBF2-BF26-4A01-AF21-3FC293EF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5632B81-7822-4C9D-9D93-58F276CDF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0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73155-412A-4508-9C9E-6AC24EFB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8961D5-7427-42CF-9C7C-1C36BEDC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F631-2713-4243-9356-C61F05FA734B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4EAEEE-947D-436A-8BAA-A9C9BC8AF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075B1-0B83-4367-801A-F507B577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39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688917-D308-47C2-B1A3-F452E2F3C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C53F-C1B7-483C-8A1B-4E60FD7C5BBA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F36C2C-82E1-46DE-9464-B952A185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1CBCEA-436B-4244-BBCE-5EDB3DE9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3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2FDF9-E69F-44B8-8723-1C355461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C732E-E98C-45D1-BCF0-1619B3A1C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16CFFD-72AE-4D3A-B60E-FE12977A2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18FB4E-80F2-4461-8996-9E898154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855B-95AC-4DEE-84D2-6722FC585A85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7FD6DA-BF17-48CC-ACB0-DC71603A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1D7B52-C54D-4BDA-8EE4-2B2E84C7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18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ADD2E-303D-49F3-9CF5-135D3ADB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917E98B-AEF4-4B90-8367-DA4C72F6B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D3EF16-9E36-46A6-A27D-2290F67D4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B3375B-C4FD-459B-83DA-1CBC9D53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C0C6-FFDB-421A-80D7-F493AB16B94A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A381D4-F838-4762-81A1-F94D090E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7A4A2E-9C79-45CB-AB7F-C9F494AD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6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A4E4FC-8533-413E-A676-4052DB90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9BD870-3AB5-479A-8C55-2F65752C2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98CC09-7222-4D71-A69B-35FF9C1BF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646FD-59DE-42F9-BE05-02B86704851F}" type="datetime1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7644F-1E78-4708-948E-F42206E01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4CA8C-2E37-4780-98D5-74853F9C0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40F3-4261-44AD-8B70-736761A8D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02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892B87-FB4B-402D-AECB-07901A281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5754" y="1122363"/>
            <a:ext cx="10158046" cy="2479675"/>
          </a:xfrm>
        </p:spPr>
        <p:txBody>
          <a:bodyPr>
            <a:normAutofit/>
          </a:bodyPr>
          <a:lstStyle/>
          <a:p>
            <a:r>
              <a:rPr lang="ja-JP" altLang="en-US" sz="5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身元保証等高齢者サポート事業</a:t>
            </a:r>
            <a:b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～現状と利用の注意点～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15C5F8-976B-486D-8A73-EE27A46B4B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DFD6CC-B271-47C2-A92F-6510EA5A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12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重要事項説明書（締結時）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 契約内容の重要事項を整理した書類　を作成するか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作成している事業者：全事業者の２１％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作成事業者でも、次の事項の記載は少数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  　預託金の管理（３９％）、手術等の意思表示（３６％）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 個人情報保護（３６％）、緊急時の対応（１８％）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31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本人の意向の確認方法（締結時）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契約前に重要事項の説明、質疑の場はあるか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⇒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国家資格者による重要事項説明の制度は不存在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その説明と契約時に、親族や知人の立会いができるか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弁護士等第三者による契約時の立会い：全事業者の６８％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964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預託金の管理方法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事業者の運営資金との区分管理はされるか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利用者ごとの出入金の記録はされるか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使途、残金の報告ルールは定められているか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危ない預託金管理をしている事業者も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事業所金庫に現金保管、代表者個人名義の口座で管理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解約と返金のルール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解約の規定が定めれているか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解約時の預託金の返還規定はあるか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 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少数だが、解約規定がない事業者も存在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　　　解約時の一部返還を定める事業者：全事業者の３３％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（返還なしと規定：４６％　返還ルールがない：２１％）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663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後見制度の移行（任意後見契約がある場合）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任意後見の開始による財産管理等委任契約は終了するか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法定後見、任意後見が必要になった時の対応はどうか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 任意後見への移行とその後のルールが不明確、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  任意後見監督人選任申立てをしないトラブルも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84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生前贈与、遺言作成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生前贈与、遺言作成等で料金、サービスが変わる場合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⇒ （意思と異なることを強制する）無言のプレッシャーに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トラブルの例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事業者へ生前贈与を、利用者死後、無効とした高裁判決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事業者へ財産遺贈（本人の意思と異なる）の遺言書作成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178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身元保証等サービス契約を進めるなら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 まず考えること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自分が具体的に何をしてほしいか（自分</a:t>
            </a:r>
            <a:r>
              <a:rPr lang="ja-JP" altLang="en-US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の軸をもつ）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他の制度（任意後見、民事信託）を利用できないか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自分の支払能力（負担できる契約額と月額）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事業者の説明や契約に立会いを頼む親族・知人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41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身元保証等サービス契約を進めるなら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 事業者サービスとのすり合わせ①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① してほしいこと、期待するサービスを明確に伝える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② そのうち、事業者が提供できないサービスを確認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③ 逆に、①以外でセットでつく余計なサービスを確認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　  ④ さらに、③が、有料か無料か、選択か必須か、確認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189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身元保証等サービス契約を進めるなら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事業者サービスとのすり合わせ②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できれば、自分が想定するサービスのモデルを作成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   ・ 事業者間の見積り比較のため 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・ 自分の希望の整理になる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例　買い物と入院の付き添い週３回、入院時の身元保証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緊急時の連絡先５件、死亡後の火葬と遺品処分　など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61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身元保証等サービス契約を進めるなら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事業者サービスとのすり合わせ③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   ・ 契約書と重要事項説明書のひな形を事前に確認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・ 契約締結までのステップはどうか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　　重要事項の説明をしてもらえるのか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　　親族や第三者の立会いは認めるのか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4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身元保証等高齢者サポート事業とは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一般に、次の３つのサービスを行う事業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※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任意後見契約とセットで契約されることもある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0268DF2-9BC2-9BB2-0B95-E6A01F90B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554342"/>
              </p:ext>
            </p:extLst>
          </p:nvPr>
        </p:nvGraphicFramePr>
        <p:xfrm>
          <a:off x="1327462" y="2279036"/>
          <a:ext cx="9045731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0011">
                  <a:extLst>
                    <a:ext uri="{9D8B030D-6E8A-4147-A177-3AD203B41FA5}">
                      <a16:colId xmlns:a16="http://schemas.microsoft.com/office/drawing/2014/main" val="1218704953"/>
                    </a:ext>
                  </a:extLst>
                </a:gridCol>
                <a:gridCol w="6335720">
                  <a:extLst>
                    <a:ext uri="{9D8B030D-6E8A-4147-A177-3AD203B41FA5}">
                      <a16:colId xmlns:a16="http://schemas.microsoft.com/office/drawing/2014/main" val="1265634652"/>
                    </a:ext>
                  </a:extLst>
                </a:gridCol>
              </a:tblGrid>
              <a:tr h="523684"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身元保証支援</a:t>
                      </a:r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・入所、入院時の債務保証、手続き代理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・緊急時連絡対応、身柄の引取り等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493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②日常生活支援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（</a:t>
                      </a: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・買物支援、通院付添い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・介護保険等の各種手続きの代理・代行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・動産・不動産等の財産管理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695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</a:t>
                      </a:r>
                      <a:r>
                        <a:rPr kumimoji="1" lang="zh-TW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死後事務処理</a:t>
                      </a:r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・遺体の確認、関係者連絡、死亡届申請代行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・火葬手続き、葬儀、遺品整理など</a:t>
                      </a:r>
                      <a:endParaRPr kumimoji="1" lang="en-US" altLang="ja-JP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597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546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最後に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業界の特徴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業法、事業者団体がない、サービスの統一がない）を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踏まえて、検討を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47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身元保証等高齢者サポート事業とは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3526023-9B5A-028D-9E37-9753EB721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380330"/>
              </p:ext>
            </p:extLst>
          </p:nvPr>
        </p:nvGraphicFramePr>
        <p:xfrm>
          <a:off x="1370767" y="2873269"/>
          <a:ext cx="9450465" cy="523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774">
                  <a:extLst>
                    <a:ext uri="{9D8B030D-6E8A-4147-A177-3AD203B41FA5}">
                      <a16:colId xmlns:a16="http://schemas.microsoft.com/office/drawing/2014/main" val="788808753"/>
                    </a:ext>
                  </a:extLst>
                </a:gridCol>
                <a:gridCol w="3942413">
                  <a:extLst>
                    <a:ext uri="{9D8B030D-6E8A-4147-A177-3AD203B41FA5}">
                      <a16:colId xmlns:a16="http://schemas.microsoft.com/office/drawing/2014/main" val="3830770588"/>
                    </a:ext>
                  </a:extLst>
                </a:gridCol>
                <a:gridCol w="3131278">
                  <a:extLst>
                    <a:ext uri="{9D8B030D-6E8A-4147-A177-3AD203B41FA5}">
                      <a16:colId xmlns:a16="http://schemas.microsoft.com/office/drawing/2014/main" val="1776743037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心身の不安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介護・入院・施設入所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葬儀・遺品整理等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343327"/>
                  </a:ext>
                </a:extLst>
              </a:tr>
            </a:tbl>
          </a:graphicData>
        </a:graphic>
      </p:graphicFrame>
      <p:sp>
        <p:nvSpPr>
          <p:cNvPr id="9" name="矢印: 左右 8">
            <a:extLst>
              <a:ext uri="{FF2B5EF4-FFF2-40B4-BE49-F238E27FC236}">
                <a16:creationId xmlns:a16="http://schemas.microsoft.com/office/drawing/2014/main" id="{21DE8E9A-1962-F785-1CCA-4E67E06308A5}"/>
              </a:ext>
            </a:extLst>
          </p:cNvPr>
          <p:cNvSpPr/>
          <p:nvPr/>
        </p:nvSpPr>
        <p:spPr>
          <a:xfrm>
            <a:off x="3807502" y="3589540"/>
            <a:ext cx="3852472" cy="352136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5736EC-5AF9-C2E9-6BA6-BFB6EE3B4A6B}"/>
              </a:ext>
            </a:extLst>
          </p:cNvPr>
          <p:cNvSpPr txBox="1"/>
          <p:nvPr/>
        </p:nvSpPr>
        <p:spPr>
          <a:xfrm>
            <a:off x="4380875" y="3944496"/>
            <a:ext cx="2705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①身元保証支援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9B63A2A0-08EB-16B2-99F9-88055156B8A7}"/>
              </a:ext>
            </a:extLst>
          </p:cNvPr>
          <p:cNvSpPr/>
          <p:nvPr/>
        </p:nvSpPr>
        <p:spPr>
          <a:xfrm>
            <a:off x="1370767" y="4565437"/>
            <a:ext cx="6289208" cy="352136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13" name="矢印: 左右 12">
            <a:extLst>
              <a:ext uri="{FF2B5EF4-FFF2-40B4-BE49-F238E27FC236}">
                <a16:creationId xmlns:a16="http://schemas.microsoft.com/office/drawing/2014/main" id="{B28C2A2F-39DC-023D-94FD-E2AAAE762401}"/>
              </a:ext>
            </a:extLst>
          </p:cNvPr>
          <p:cNvSpPr/>
          <p:nvPr/>
        </p:nvSpPr>
        <p:spPr>
          <a:xfrm>
            <a:off x="7764905" y="5125104"/>
            <a:ext cx="3056327" cy="365125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F331A3-B5AD-2712-B59A-875355804425}"/>
              </a:ext>
            </a:extLst>
          </p:cNvPr>
          <p:cNvSpPr txBox="1"/>
          <p:nvPr/>
        </p:nvSpPr>
        <p:spPr>
          <a:xfrm>
            <a:off x="7928130" y="5604529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③死後事務処理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CAFF04-69C1-538F-E499-215308D3B96E}"/>
              </a:ext>
            </a:extLst>
          </p:cNvPr>
          <p:cNvSpPr txBox="1"/>
          <p:nvPr/>
        </p:nvSpPr>
        <p:spPr>
          <a:xfrm>
            <a:off x="3128780" y="4917573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②日常生活支援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D8F0BC-F098-95FB-803B-AEB7DAC8FEB9}"/>
              </a:ext>
            </a:extLst>
          </p:cNvPr>
          <p:cNvSpPr txBox="1"/>
          <p:nvPr/>
        </p:nvSpPr>
        <p:spPr>
          <a:xfrm>
            <a:off x="7280221" y="1906043"/>
            <a:ext cx="677108" cy="9672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死亡</a:t>
            </a:r>
          </a:p>
        </p:txBody>
      </p:sp>
    </p:spTree>
    <p:extLst>
      <p:ext uri="{BB962C8B-B14F-4D97-AF65-F5344CB8AC3E}">
        <p14:creationId xmlns:p14="http://schemas.microsoft.com/office/powerpoint/2010/main" val="194201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身元保証等高齢者サポート事業とは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近年はトラブルも（消費生活センターによる相談事例）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契約内容がよくわからず、高額な契約なので解約したい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解約時の返金額に納得できない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高額な預託金を要求されたが、詳細な説明がない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契約するつもりのなかったサービスが含まれていた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勧められるままサービスを追加したら高額になった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事業者が経営破綻した、連絡がつかなくなった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0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身元保証等サービス事業の社会的な状況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この事業を直接、</a:t>
            </a: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規律する法令、制度がない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・ 規律する法律：民法だけ（業法がない）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・ 監督する省庁：なし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・ 業界団体、事業者団体：なし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・営業保証金制度（倒産時の利用者保護）：なし</a:t>
            </a:r>
            <a:endParaRPr lang="en-US" altLang="ja-JP" sz="3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1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身元保証等サービス事業の社会的な状況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社歴の浅い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、小規模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事業者が多い傾向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         ・  経営母体は、士業と介護関係が多い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　・  従事職員数２０名未満：全体の９０％以上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    ・  事業開始後１０年未満：全体の８０％以上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 algn="l">
              <a:buNone/>
            </a:pPr>
            <a:r>
              <a:rPr lang="en-US" altLang="ja-JP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  ※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sz="240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身元保証等高齢者サポート事業における消費者保護の推進に関する</a:t>
            </a:r>
            <a:endParaRPr lang="en-US" altLang="ja-JP" sz="240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buNone/>
            </a:pPr>
            <a:endParaRPr lang="en-US" altLang="ja-JP" sz="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buNone/>
            </a:pPr>
            <a:r>
              <a:rPr lang="ja-JP" altLang="en-US" sz="240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     調査（令和５年、総務省、約２００事業者が対象）による（今後同様）</a:t>
            </a:r>
          </a:p>
          <a:p>
            <a:pPr marL="0" indent="0">
              <a:buNone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58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身元保証等サービス事業の社会的な状況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その他の業界の特徴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低い参入障壁 ⇒ 劣悪な事業者にあたるリスクが高い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事業者によりバラバラなサービス内容、料金体系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 　　　　　　⇒ 契約内容がわかりずらい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　　  事業者の間の比較が非常に難しい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983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身元保証等サービス事業の社会的な状況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サービス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の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特徴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非常に長期の契約期間 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高額な契約金額　・・　契約金額の平均は１４７万円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サービスの提供に先行しての支払が多い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⇒ 預託金（生活支援、死後事務）の割合が高い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699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141476-9A33-4CFF-9E57-9039B9F2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170"/>
          </a:xfrm>
        </p:spPr>
        <p:txBody>
          <a:bodyPr>
            <a:normAutofit/>
          </a:bodyPr>
          <a:lstStyle/>
          <a:p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身元保証等サービス</a:t>
            </a:r>
            <a:r>
              <a:rPr lang="ja-JP" altLang="en-US" sz="3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契約の注意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55EF0D-0A51-4327-BFC2-186BE672E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308296"/>
            <a:ext cx="10724213" cy="5184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● 次のことを事業者がしているか、確認を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締結時 ： 重要事項説明書の作成、本人の意向の確認方法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締結後 ： 預託金の管理方法、契約の解約と返金のルール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判断能力が不十分になった後の後見制度への移行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・ 生前贈与、遺言作成がサービスに付随していないか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endParaRPr lang="en-US" altLang="ja-JP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8F6000-0CEF-4CA4-9B20-1BE0E907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40F3-4261-44AD-8B70-736761A8DF7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58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6226</TotalTime>
  <Words>1449</Words>
  <Application>Microsoft Office PowerPoint</Application>
  <PresentationFormat>ワイド画面</PresentationFormat>
  <Paragraphs>296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メイリオ</vt:lpstr>
      <vt:lpstr>游ゴシック</vt:lpstr>
      <vt:lpstr>游ゴシック Light</vt:lpstr>
      <vt:lpstr>Arial</vt:lpstr>
      <vt:lpstr>Office テーマ</vt:lpstr>
      <vt:lpstr>身元保証等高齢者サポート事業  ～現状と利用の注意点～</vt:lpstr>
      <vt:lpstr>身元保証等高齢者サポート事業とは</vt:lpstr>
      <vt:lpstr>身元保証等高齢者サポート事業とは</vt:lpstr>
      <vt:lpstr>身元保証等高齢者サポート事業とは</vt:lpstr>
      <vt:lpstr>身元保証等サービス事業の社会的な状況</vt:lpstr>
      <vt:lpstr>身元保証等サービス事業の社会的な状況</vt:lpstr>
      <vt:lpstr>身元保証等サービス事業の社会的な状況</vt:lpstr>
      <vt:lpstr>身元保証等サービス事業の社会的な状況</vt:lpstr>
      <vt:lpstr>身元保証等サービス契約の注意</vt:lpstr>
      <vt:lpstr>身元保証等サービス契約の注意</vt:lpstr>
      <vt:lpstr>身元保証等サービス契約の注意</vt:lpstr>
      <vt:lpstr>身元保証等サービス契約の注意</vt:lpstr>
      <vt:lpstr>身元保証等サービス契約の注意</vt:lpstr>
      <vt:lpstr>身元保証等サービス契約の注意</vt:lpstr>
      <vt:lpstr>身元保証等サービス契約の注意</vt:lpstr>
      <vt:lpstr>身元保証等サービス契約を進めるなら</vt:lpstr>
      <vt:lpstr>身元保証等サービス契約を進めるなら</vt:lpstr>
      <vt:lpstr>身元保証等サービス契約を進めるなら</vt:lpstr>
      <vt:lpstr>身元保証等サービス契約を進めるなら</vt:lpstr>
      <vt:lpstr>　最後に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相続を迎える準備</dc:title>
  <dc:creator>雅哉 高橋</dc:creator>
  <cp:lastModifiedBy>雅哉 高橋</cp:lastModifiedBy>
  <cp:revision>493</cp:revision>
  <dcterms:created xsi:type="dcterms:W3CDTF">2019-12-30T11:08:23Z</dcterms:created>
  <dcterms:modified xsi:type="dcterms:W3CDTF">2024-04-03T13:15:43Z</dcterms:modified>
</cp:coreProperties>
</file>